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2" r:id="rId1"/>
  </p:sldMasterIdLst>
  <p:notesMasterIdLst>
    <p:notesMasterId r:id="rId19"/>
  </p:notesMasterIdLst>
  <p:handoutMasterIdLst>
    <p:handoutMasterId r:id="rId20"/>
  </p:handoutMasterIdLst>
  <p:sldIdLst>
    <p:sldId id="257" r:id="rId2"/>
    <p:sldId id="305" r:id="rId3"/>
    <p:sldId id="263" r:id="rId4"/>
    <p:sldId id="268" r:id="rId5"/>
    <p:sldId id="306" r:id="rId6"/>
    <p:sldId id="307" r:id="rId7"/>
    <p:sldId id="308" r:id="rId8"/>
    <p:sldId id="309" r:id="rId9"/>
    <p:sldId id="310" r:id="rId10"/>
    <p:sldId id="311" r:id="rId11"/>
    <p:sldId id="312" r:id="rId12"/>
    <p:sldId id="313" r:id="rId13"/>
    <p:sldId id="314" r:id="rId14"/>
    <p:sldId id="315" r:id="rId15"/>
    <p:sldId id="316" r:id="rId16"/>
    <p:sldId id="317" r:id="rId17"/>
    <p:sldId id="288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A8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29" autoAdjust="0"/>
    <p:restoredTop sz="96366" autoAdjust="0"/>
  </p:normalViewPr>
  <p:slideViewPr>
    <p:cSldViewPr snapToGrid="0">
      <p:cViewPr varScale="1">
        <p:scale>
          <a:sx n="72" d="100"/>
          <a:sy n="72" d="100"/>
        </p:scale>
        <p:origin x="618" y="7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355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23A8DBB9-FF4D-4FDA-AD34-27FA86519578}" type="datetime1">
              <a:rPr lang="zh-CN" altLang="en-US" smtClean="0"/>
              <a:t>2020/10/20</a:t>
            </a:fld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D92CB86-0DB9-4A70-B1CF-B23508471F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55764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8E1CCE20-FD2F-40C5-ABE3-3369F20AA0E6}" type="datetime1">
              <a:rPr lang="zh-CN" altLang="en-US" smtClean="0"/>
              <a:t>2020/10/20</a:t>
            </a:fld>
            <a:endParaRPr 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cn"/>
              <a:t>单击此处编辑母版文本样式</a:t>
            </a:r>
            <a:endParaRPr lang="en-US"/>
          </a:p>
          <a:p>
            <a:pPr lvl="1" rtl="0"/>
            <a:r>
              <a:rPr lang="zh-cn"/>
              <a:t>第二级</a:t>
            </a:r>
          </a:p>
          <a:p>
            <a:pPr lvl="2" rtl="0"/>
            <a:r>
              <a:rPr lang="zh-cn"/>
              <a:t>第三级</a:t>
            </a:r>
          </a:p>
          <a:p>
            <a:pPr lvl="3" rtl="0"/>
            <a:r>
              <a:rPr lang="zh-cn"/>
              <a:t>第四级</a:t>
            </a:r>
          </a:p>
          <a:p>
            <a:pPr lvl="4" rtl="0"/>
            <a:r>
              <a:rPr lang="zh-cn"/>
              <a:t>第五级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C2B151B-D7D1-48E5-8230-5AADBC794F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5927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Today I would like to present our investigation in MSA level labor market polarization between 1990 and 2015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9C2B151B-D7D1-48E5-8230-5AADBC794F8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7149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The discrepancy of changes between cities now are more clear for all LMH jobs</a:t>
            </a:r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9C2B151B-D7D1-48E5-8230-5AADBC794F8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4885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PCS definitions De same, bigger </a:t>
            </a:r>
            <a:r>
              <a:rPr lang="en-US" altLang="zh-CN" dirty="0" err="1"/>
              <a:t>magnititue</a:t>
            </a:r>
            <a:r>
              <a:rPr lang="en-US" altLang="zh-CN" dirty="0"/>
              <a:t> for mid- n high-</a:t>
            </a:r>
          </a:p>
          <a:p>
            <a:r>
              <a:rPr lang="en-US" altLang="zh-CN" dirty="0"/>
              <a:t>But for low-skill jobs </a:t>
            </a:r>
            <a:r>
              <a:rPr lang="en-US" altLang="zh-CN" dirty="0" err="1"/>
              <a:t>theres</a:t>
            </a:r>
            <a:r>
              <a:rPr lang="en-US" altLang="zh-CN" dirty="0"/>
              <a:t> no big difference between cities.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9C2B151B-D7D1-48E5-8230-5AADBC794F8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8777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We would like to reproduce Figure 7 in your paper using US-data. </a:t>
            </a:r>
          </a:p>
          <a:p>
            <a:pPr marL="171450" indent="-171450">
              <a:buFontTx/>
              <a:buChar char="-"/>
            </a:pPr>
            <a:r>
              <a:rPr lang="en-US" altLang="zh-CN" dirty="0"/>
              <a:t>This original graph summarizes the labor market changes for each city in France. On the x-axis, it is the change in the M-type jobs, while on the y-axis its the change in the H-type jobs. </a:t>
            </a:r>
          </a:p>
          <a:p>
            <a:pPr marL="171450" indent="-171450">
              <a:buFontTx/>
              <a:buChar char="-"/>
            </a:pPr>
            <a:r>
              <a:rPr lang="en-US" altLang="zh-CN" dirty="0"/>
              <a:t>If a city generated more H- than L-type jobs, it lies above the line with -1/2 slope.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9C2B151B-D7D1-48E5-8230-5AADBC794F8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9207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Percentage Point Changes in employment shares of middle-paid against high-paid jobs for individual cities, 1990-2015</a:t>
            </a:r>
          </a:p>
          <a:p>
            <a:r>
              <a:rPr lang="en-US" altLang="zh-CN" dirty="0"/>
              <a:t>Most cities lie around -1/2 line.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9C2B151B-D7D1-48E5-8230-5AADBC794F8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0078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For pcs def, Most cities lie above -1/2 line, which indicates that they experience greater high-paid job growth.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zh-CN" dirty="0"/>
              <a:t>So compared to the French graph, French big cities perfectly lie above -1/2 line, why US big cities do not share the similar patterns.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zh-CN" dirty="0"/>
              <a:t>So I think it might have something to do with the diversity of populations in US big cities. Then we </a:t>
            </a:r>
            <a:r>
              <a:rPr lang="en-US" altLang="zh-CN" dirty="0" err="1"/>
              <a:t>limitED</a:t>
            </a:r>
            <a:r>
              <a:rPr lang="en-US" altLang="zh-CN" dirty="0"/>
              <a:t> our analysis to only us-born workers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9C2B151B-D7D1-48E5-8230-5AADBC794F8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8213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Percentage Point Changes in employment shares of middle-paid against high-paid jobs for individual cities, 1990-2015</a:t>
            </a:r>
          </a:p>
          <a:p>
            <a:r>
              <a:rPr lang="en-US" altLang="zh-CN" dirty="0"/>
              <a:t>Most big cities move above the -1/2 line indicating greater high-paid job growth</a:t>
            </a:r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9C2B151B-D7D1-48E5-8230-5AADBC794F8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6964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PCS def, Most big cities move above the -1/2 line indicating greater high-paid job growth as well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However the smaller cities are relatively scattered all around the graph.</a:t>
            </a:r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9C2B151B-D7D1-48E5-8230-5AADBC794F8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6578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Following our last aggregate level investigation, we found that 1990 mean wage ranked df has a similar aggregate pattern as the PCS French definition. </a:t>
            </a:r>
          </a:p>
          <a:p>
            <a:pPr marL="171450" indent="-171450">
              <a:buFontTx/>
              <a:buChar char="-"/>
            </a:pPr>
            <a:r>
              <a:rPr lang="en-US" altLang="zh-CN" dirty="0"/>
              <a:t>Here recall the 1990 mean wage ranked def is </a:t>
            </a:r>
          </a:p>
          <a:p>
            <a:pPr marL="171450" indent="-171450">
              <a:buFontTx/>
              <a:buChar char="-"/>
            </a:pPr>
            <a:r>
              <a:rPr lang="en-US" altLang="zh-CN" dirty="0"/>
              <a:t>Hence we now focus on the MSA-level evolutions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9C2B151B-D7D1-48E5-8230-5AADBC794F8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3534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We plotted several graphs regarding the employment shares among working-age adults and only us-born workers; the change in employment shares for LMH jobs; and the changes in shares of middle-paid jobs against high-paid jobs. </a:t>
            </a:r>
          </a:p>
          <a:p>
            <a:r>
              <a:rPr lang="en-US" altLang="zh-CN" dirty="0"/>
              <a:t>I listed the titles of the figures plotted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9C2B151B-D7D1-48E5-8230-5AADBC794F8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0420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First, we plot the employment shares among working-age adults, level relative to 1990 mean; later we will also look into only US-born workers. </a:t>
            </a:r>
          </a:p>
          <a:p>
            <a:pPr marL="171450" indent="-171450">
              <a:buFontTx/>
              <a:buChar char="-"/>
            </a:pPr>
            <a:r>
              <a:rPr lang="en-US" altLang="zh-CN" dirty="0"/>
              <a:t>In this case,  we didn’t group cities into city bins in advance. Instead, we plotted all the metropolitans against their log(population) using adjusted smoothing kernels</a:t>
            </a:r>
          </a:p>
          <a:p>
            <a:pPr marL="171450" indent="-171450">
              <a:buFontTx/>
              <a:buChar char="-"/>
            </a:pPr>
            <a:r>
              <a:rPr lang="en-US" altLang="zh-CN" dirty="0"/>
              <a:t>with 1990 mean wage definition, we can observe that larger cities have relatively smaller low-skill &amp; mid-skill jobs shares, while have bigger high-skill jobs share.</a:t>
            </a:r>
          </a:p>
          <a:p>
            <a:pPr marL="171450" indent="-171450">
              <a:buFontTx/>
              <a:buChar char="-"/>
            </a:pPr>
            <a:r>
              <a:rPr lang="en-US" altLang="zh-CN" dirty="0"/>
              <a:t>We will specifically look at the change between 1990 n 2015 later.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9C2B151B-D7D1-48E5-8230-5AADBC794F8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3193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Using our </a:t>
            </a:r>
            <a:r>
              <a:rPr lang="en-US" altLang="zh-CN" dirty="0" err="1"/>
              <a:t>french</a:t>
            </a:r>
            <a:r>
              <a:rPr lang="en-US" altLang="zh-CN" dirty="0"/>
              <a:t> PCS classification, we have very similar patterns. But the changes for mid- and high- skill jobs are more significant than our previous definition.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9C2B151B-D7D1-48E5-8230-5AADBC794F8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0024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Lets look at the changes between 1990 n 2015.</a:t>
            </a:r>
          </a:p>
          <a:p>
            <a:r>
              <a:rPr lang="en-US" altLang="zh-CN" dirty="0"/>
              <a:t>More-populated cities have larger changes in low-skill and mid-skill </a:t>
            </a:r>
            <a:r>
              <a:rPr lang="en-US" altLang="zh-CN" dirty="0" err="1"/>
              <a:t>occs</a:t>
            </a:r>
            <a:r>
              <a:rPr lang="en-US" altLang="zh-CN" dirty="0"/>
              <a:t>;</a:t>
            </a:r>
          </a:p>
          <a:p>
            <a:r>
              <a:rPr lang="en-US" altLang="zh-CN" dirty="0"/>
              <a:t>While, for high-</a:t>
            </a:r>
            <a:r>
              <a:rPr lang="en-US" altLang="zh-CN" dirty="0" err="1"/>
              <a:t>skil</a:t>
            </a:r>
            <a:r>
              <a:rPr lang="en-US" altLang="zh-CN" dirty="0"/>
              <a:t> </a:t>
            </a:r>
            <a:r>
              <a:rPr lang="en-US" altLang="zh-CN" dirty="0" err="1"/>
              <a:t>occs</a:t>
            </a:r>
            <a:r>
              <a:rPr lang="en-US" altLang="zh-CN" dirty="0"/>
              <a:t>, there seems to be no difference between cities.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9C2B151B-D7D1-48E5-8230-5AADBC794F8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7248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Using our </a:t>
            </a:r>
            <a:r>
              <a:rPr lang="en-US" altLang="zh-CN" dirty="0" err="1"/>
              <a:t>french</a:t>
            </a:r>
            <a:r>
              <a:rPr lang="en-US" altLang="zh-CN" dirty="0"/>
              <a:t> PCS classification, we have a similar pattern again. But the changes for mid- and high- skill jobs are more significant than our precious definition.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- And now more-populated cities also</a:t>
            </a:r>
            <a:r>
              <a:rPr lang="zh-CN" altLang="en-US" dirty="0"/>
              <a:t> </a:t>
            </a:r>
            <a:r>
              <a:rPr lang="en-US" altLang="zh-CN" dirty="0"/>
              <a:t>experience a larger increase in high-skill jobs than the less-populated </a:t>
            </a:r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9C2B151B-D7D1-48E5-8230-5AADBC794F8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868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altLang="zh-CN" dirty="0"/>
              <a:t>-  Then lets only consider us-born workers,</a:t>
            </a:r>
          </a:p>
          <a:p>
            <a:pPr marL="171450" indent="-171450">
              <a:buFontTx/>
              <a:buChar char="-"/>
            </a:pPr>
            <a:r>
              <a:rPr lang="en-US" altLang="zh-CN" dirty="0"/>
              <a:t>with 1990 mean wage definition, we can observe a similar pattern; while, the difference between large and small cities are more significant for all three job categories.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9C2B151B-D7D1-48E5-8230-5AADBC794F8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28384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Using our French PCS classification, patterns are generally alike. But the changes for mid- and high- skill jobs are more significant than our previous definition. While low-skill line is flatter.</a:t>
            </a:r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9C2B151B-D7D1-48E5-8230-5AADBC794F8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513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 rtl="0"/>
            <a:fld id="{165B189A-A3BE-4ECF-A249-11E8A2B6EA9D}" type="datetime1">
              <a:rPr lang="zh-CN" altLang="en-US" smtClean="0"/>
              <a:t>2020/10/20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pPr rtl="0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41420509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EEFCB426-BE2C-42A2-87C0-FD8C027B45CD}" type="datetime1">
              <a:rPr lang="zh-CN" altLang="en-US" smtClean="0"/>
              <a:t>2020/10/20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80185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893C7F-AFDA-4941-8D3B-8405F91A0801}" type="datetime1">
              <a:rPr lang="zh-CN" altLang="en-US" smtClean="0"/>
              <a:t>2020/10/20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45471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2C223FF0-3499-43BE-8B3B-8F37DBB5F40B}" type="datetime1">
              <a:rPr lang="zh-CN" altLang="en-US" smtClean="0"/>
              <a:t>2020/10/20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90174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EC8EC3B1-17CF-4886-A2E2-27F23184DC43}" type="datetime1">
              <a:rPr lang="zh-CN" altLang="en-US" smtClean="0"/>
              <a:t>2020/10/20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10474496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4DBC076D-61A4-4453-ACAE-EFA203FF2D40}" type="datetime1">
              <a:rPr lang="zh-CN" altLang="en-US" smtClean="0"/>
              <a:t>2020/10/20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45100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E79AA12E-CC51-42CE-B04F-E786F196F829}" type="datetime1">
              <a:rPr lang="zh-CN" altLang="en-US" smtClean="0"/>
              <a:t>2020/10/20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9869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65D38BF5-346E-45D9-9705-773016624599}" type="datetime1">
              <a:rPr lang="zh-CN" altLang="en-US" smtClean="0"/>
              <a:t>2020/10/20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00477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9D592F86-D6FF-4C2A-888B-B27BAFBDC2DF}" type="datetime1">
              <a:rPr lang="zh-CN" altLang="en-US" smtClean="0"/>
              <a:t>2020/10/20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97371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21E2249-8724-49BF-8846-ED83F9AB2019}" type="datetime1">
              <a:rPr lang="zh-CN" altLang="en-US" smtClean="0"/>
              <a:t>2020/10/20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2334507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1CB9B52-320F-43C5-AB64-68150ED46972}" type="datetime1">
              <a:rPr lang="zh-CN" altLang="en-US" smtClean="0"/>
              <a:t>2020/10/20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161100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DD5F1005-0F7F-49A5-BB06-E61AFA3D1E51}" type="datetime1">
              <a:rPr lang="zh-CN" altLang="en-US" smtClean="0"/>
              <a:t>2020/10/20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185663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</p:sldLayoutIdLst>
  <p:hf hdr="0" ft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FD68DA-43BA-4508-8DE2-BA9BB7B2FA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96213" y="2739886"/>
            <a:ext cx="7752522" cy="946568"/>
          </a:xfrm>
        </p:spPr>
        <p:txBody>
          <a:bodyPr rtlCol="0">
            <a:normAutofit/>
          </a:bodyPr>
          <a:lstStyle/>
          <a:p>
            <a:pPr algn="ctr" rtl="0"/>
            <a:r>
              <a:rPr lang="en-US" altLang="zh-CN" sz="5400" b="1" cap="none" dirty="0">
                <a:latin typeface="Arial" panose="020B0604020202020204" pitchFamily="34" charset="0"/>
                <a:cs typeface="Arial" panose="020B0604020202020204" pitchFamily="34" charset="0"/>
              </a:rPr>
              <a:t>Empirical Investigation</a:t>
            </a:r>
            <a:endParaRPr lang="zh-cn" sz="5400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8E9CFF2-3777-4FF4-A759-8491175B0B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37800" y="3845083"/>
            <a:ext cx="6269347" cy="2831486"/>
          </a:xfrm>
        </p:spPr>
        <p:txBody>
          <a:bodyPr rtlCol="0">
            <a:normAutofit/>
          </a:bodyPr>
          <a:lstStyle/>
          <a:p>
            <a:pPr algn="ctr" rtl="0"/>
            <a:r>
              <a:rPr lang="en-US" altLang="zh-CN" sz="2400" cap="none" dirty="0">
                <a:latin typeface="Arial" panose="020B0604020202020204" pitchFamily="34" charset="0"/>
                <a:cs typeface="Arial" panose="020B0604020202020204" pitchFamily="34" charset="0"/>
              </a:rPr>
              <a:t>MSA-Level Labor Market Development, 1990-2015</a:t>
            </a:r>
          </a:p>
          <a:p>
            <a:pPr algn="ctr" rtl="0"/>
            <a:endParaRPr lang="en-US" altLang="zh-CN" sz="2400" cap="non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rtl="0"/>
            <a:endParaRPr lang="en-US" altLang="zh-CN" sz="2400" cap="non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rtl="0"/>
            <a:endParaRPr lang="en-US" altLang="zh-CN" sz="2400" cap="non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 rtl="0"/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10/19/2020</a:t>
            </a:r>
            <a:endParaRPr lang="zh-cn" sz="2400" cap="none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图片 4" descr="一张显示了建筑物、坐姿、长凳和侧边的图片&#10;&#10;说明自动生成">
            <a:extLst>
              <a:ext uri="{FF2B5EF4-FFF2-40B4-BE49-F238E27FC236}">
                <a16:creationId xmlns:a16="http://schemas.microsoft.com/office/drawing/2014/main" id="{282CF6DD-7FE8-4063-9551-1B7BBCE92AB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"/>
            <a:ext cx="4439479" cy="6857999"/>
          </a:xfrm>
          <a:prstGeom prst="rect">
            <a:avLst/>
          </a:prstGeom>
        </p:spPr>
      </p:pic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D0C5DB52-FA52-4782-A147-8050C6732903}"/>
              </a:ext>
            </a:extLst>
          </p:cNvPr>
          <p:cNvCxnSpPr/>
          <p:nvPr/>
        </p:nvCxnSpPr>
        <p:spPr>
          <a:xfrm>
            <a:off x="4772025" y="3765768"/>
            <a:ext cx="7200900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2485FCB-843A-44E5-9A95-6054BB9CBE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10465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5F18AB-1457-44C4-9A78-DD625C6064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79" y="286603"/>
            <a:ext cx="10273727" cy="702305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zh-CN" sz="4000" dirty="0">
                <a:latin typeface="Arial" panose="020B0604020202020204" pitchFamily="34" charset="0"/>
              </a:rPr>
              <a:t>III.  </a:t>
            </a:r>
            <a:r>
              <a:rPr lang="en-US" altLang="zh-CN" sz="3600" dirty="0">
                <a:latin typeface="Arial" panose="020B0604020202020204" pitchFamily="34" charset="0"/>
              </a:rPr>
              <a:t>Occupational Employment Shares among </a:t>
            </a:r>
            <a:r>
              <a:rPr lang="en-US" altLang="zh-CN" sz="3600" b="1" dirty="0">
                <a:latin typeface="Arial" panose="020B0604020202020204" pitchFamily="34" charset="0"/>
              </a:rPr>
              <a:t>US-Born</a:t>
            </a:r>
            <a:r>
              <a:rPr lang="en-US" altLang="zh-CN" sz="3600" dirty="0">
                <a:latin typeface="Arial" panose="020B0604020202020204" pitchFamily="34" charset="0"/>
              </a:rPr>
              <a:t> Workers by MSA population, 1990-2015</a:t>
            </a:r>
            <a:endParaRPr lang="zh-CN" altLang="en-US" sz="4000" dirty="0">
              <a:latin typeface="Arial" panose="020B0604020202020204" pitchFamily="34" charset="0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5618DD8-A95C-4945-A955-7C01D6BC3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smtClean="0"/>
              <a:t>10</a:t>
            </a:fld>
            <a:endParaRPr 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652E70D-94C7-4567-8A42-D1FCFF2B12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1125" y="0"/>
            <a:ext cx="94297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2405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5F18AB-1457-44C4-9A78-DD625C6064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79" y="286603"/>
            <a:ext cx="10273727" cy="702305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zh-CN" sz="4000" dirty="0">
                <a:latin typeface="Arial" panose="020B0604020202020204" pitchFamily="34" charset="0"/>
              </a:rPr>
              <a:t>III.  </a:t>
            </a:r>
            <a:r>
              <a:rPr lang="en-US" altLang="zh-CN" sz="3600" dirty="0">
                <a:latin typeface="Arial" panose="020B0604020202020204" pitchFamily="34" charset="0"/>
              </a:rPr>
              <a:t>Occupational Employment Shares among </a:t>
            </a:r>
            <a:r>
              <a:rPr lang="en-US" altLang="zh-CN" sz="3600" b="1" dirty="0">
                <a:latin typeface="Arial" panose="020B0604020202020204" pitchFamily="34" charset="0"/>
              </a:rPr>
              <a:t>US-Born</a:t>
            </a:r>
            <a:r>
              <a:rPr lang="en-US" altLang="zh-CN" sz="3600" dirty="0">
                <a:latin typeface="Arial" panose="020B0604020202020204" pitchFamily="34" charset="0"/>
              </a:rPr>
              <a:t> Workers by MSA population, 1990-2015</a:t>
            </a:r>
            <a:endParaRPr lang="zh-CN" altLang="en-US" sz="4000" dirty="0">
              <a:latin typeface="Arial" panose="020B0604020202020204" pitchFamily="34" charset="0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5618DD8-A95C-4945-A955-7C01D6BC3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smtClean="0"/>
              <a:t>11</a:t>
            </a:fld>
            <a:endParaRPr 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CD269F2-35AF-43B4-B50F-EA1CA629DA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1125" y="0"/>
            <a:ext cx="94297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5888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5F18AB-1457-44C4-9A78-DD625C6064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79" y="286603"/>
            <a:ext cx="10273727" cy="702305"/>
          </a:xfrm>
        </p:spPr>
        <p:txBody>
          <a:bodyPr>
            <a:normAutofit/>
          </a:bodyPr>
          <a:lstStyle/>
          <a:p>
            <a:r>
              <a:rPr lang="en-US" altLang="zh-CN" sz="4000" dirty="0">
                <a:latin typeface="Arial" panose="020B0604020202020204" pitchFamily="34" charset="0"/>
              </a:rPr>
              <a:t>IV.  </a:t>
            </a:r>
            <a:r>
              <a:rPr lang="en-US" altLang="zh-CN" sz="3600" dirty="0">
                <a:latin typeface="Arial" panose="020B0604020202020204" pitchFamily="34" charset="0"/>
              </a:rPr>
              <a:t>Reproduce Figure 7 with U.S. data</a:t>
            </a:r>
            <a:endParaRPr lang="zh-CN" altLang="en-US" sz="4000" dirty="0">
              <a:latin typeface="Arial" panose="020B0604020202020204" pitchFamily="34" charset="0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5618DD8-A95C-4945-A955-7C01D6BC3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smtClean="0"/>
              <a:t>12</a:t>
            </a:fld>
            <a:endParaRPr 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951DE47-E178-4F08-B3B8-E801CF3FD0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2972" y="952326"/>
            <a:ext cx="8146021" cy="5924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4044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5F18AB-1457-44C4-9A78-DD625C6064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79" y="286603"/>
            <a:ext cx="10273727" cy="702305"/>
          </a:xfrm>
        </p:spPr>
        <p:txBody>
          <a:bodyPr>
            <a:normAutofit/>
          </a:bodyPr>
          <a:lstStyle/>
          <a:p>
            <a:r>
              <a:rPr lang="en-US" altLang="zh-CN" sz="4000" dirty="0">
                <a:latin typeface="Arial" panose="020B0604020202020204" pitchFamily="34" charset="0"/>
              </a:rPr>
              <a:t>IV.  </a:t>
            </a:r>
            <a:r>
              <a:rPr lang="en-US" altLang="zh-CN" sz="3600" dirty="0">
                <a:latin typeface="Arial" panose="020B0604020202020204" pitchFamily="34" charset="0"/>
              </a:rPr>
              <a:t>Reproduce Figure 7 with U.S. data</a:t>
            </a:r>
            <a:endParaRPr lang="zh-CN" altLang="en-US" sz="4000" dirty="0">
              <a:latin typeface="Arial" panose="020B0604020202020204" pitchFamily="34" charset="0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5618DD8-A95C-4945-A955-7C01D6BC3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smtClean="0"/>
              <a:t>13</a:t>
            </a:fld>
            <a:endParaRPr 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53B4A94-CBAE-4F01-B5DA-B7DE453239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1125" y="0"/>
            <a:ext cx="94297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230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5F18AB-1457-44C4-9A78-DD625C6064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79" y="286603"/>
            <a:ext cx="10273727" cy="702305"/>
          </a:xfrm>
        </p:spPr>
        <p:txBody>
          <a:bodyPr>
            <a:normAutofit/>
          </a:bodyPr>
          <a:lstStyle/>
          <a:p>
            <a:r>
              <a:rPr lang="en-US" altLang="zh-CN" sz="4000" dirty="0">
                <a:latin typeface="Arial" panose="020B0604020202020204" pitchFamily="34" charset="0"/>
              </a:rPr>
              <a:t>IV.  </a:t>
            </a:r>
            <a:r>
              <a:rPr lang="en-US" altLang="zh-CN" sz="3600" dirty="0">
                <a:latin typeface="Arial" panose="020B0604020202020204" pitchFamily="34" charset="0"/>
              </a:rPr>
              <a:t>Reproduce Figure 7 with U.S. data</a:t>
            </a:r>
            <a:endParaRPr lang="zh-CN" altLang="en-US" sz="4000" dirty="0">
              <a:latin typeface="Arial" panose="020B0604020202020204" pitchFamily="34" charset="0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5618DD8-A95C-4945-A955-7C01D6BC3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smtClean="0"/>
              <a:t>14</a:t>
            </a:fld>
            <a:endParaRPr 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8C40C2D-5023-486B-A8C5-35494451B9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1125" y="0"/>
            <a:ext cx="94297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8870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5F18AB-1457-44C4-9A78-DD625C6064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79" y="286603"/>
            <a:ext cx="10273727" cy="702305"/>
          </a:xfrm>
        </p:spPr>
        <p:txBody>
          <a:bodyPr>
            <a:normAutofit fontScale="90000"/>
          </a:bodyPr>
          <a:lstStyle/>
          <a:p>
            <a:r>
              <a:rPr lang="en-US" altLang="zh-CN" sz="4000" dirty="0">
                <a:latin typeface="Arial" panose="020B0604020202020204" pitchFamily="34" charset="0"/>
              </a:rPr>
              <a:t>IV.  </a:t>
            </a:r>
            <a:r>
              <a:rPr lang="en-US" altLang="zh-CN" sz="3600" dirty="0">
                <a:latin typeface="Arial" panose="020B0604020202020204" pitchFamily="34" charset="0"/>
              </a:rPr>
              <a:t>Reproduce Figure 7 among only </a:t>
            </a:r>
            <a:r>
              <a:rPr lang="en-US" altLang="zh-CN" sz="3600" b="1" dirty="0">
                <a:latin typeface="Arial" panose="020B0604020202020204" pitchFamily="34" charset="0"/>
              </a:rPr>
              <a:t>US-born workers</a:t>
            </a:r>
            <a:endParaRPr lang="zh-CN" altLang="en-US" sz="4000" b="1" dirty="0">
              <a:latin typeface="Arial" panose="020B0604020202020204" pitchFamily="34" charset="0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5618DD8-A95C-4945-A955-7C01D6BC3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smtClean="0"/>
              <a:t>15</a:t>
            </a:fld>
            <a:endParaRPr 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A117186-8AFA-4B25-845A-577D9A4777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1125" y="0"/>
            <a:ext cx="94297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421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5F18AB-1457-44C4-9A78-DD625C6064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79" y="286603"/>
            <a:ext cx="10273727" cy="702305"/>
          </a:xfrm>
        </p:spPr>
        <p:txBody>
          <a:bodyPr>
            <a:normAutofit/>
          </a:bodyPr>
          <a:lstStyle/>
          <a:p>
            <a:r>
              <a:rPr lang="en-US" altLang="zh-CN" sz="4000" dirty="0">
                <a:latin typeface="Arial" panose="020B0604020202020204" pitchFamily="34" charset="0"/>
              </a:rPr>
              <a:t>IV.  </a:t>
            </a:r>
            <a:r>
              <a:rPr lang="en-US" altLang="zh-CN" sz="3600" dirty="0">
                <a:latin typeface="Arial" panose="020B0604020202020204" pitchFamily="34" charset="0"/>
              </a:rPr>
              <a:t>Reproduce Figure 7 with U.S. data</a:t>
            </a:r>
            <a:endParaRPr lang="zh-CN" altLang="en-US" sz="4000" dirty="0">
              <a:latin typeface="Arial" panose="020B0604020202020204" pitchFamily="34" charset="0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5618DD8-A95C-4945-A955-7C01D6BC3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smtClean="0"/>
              <a:t>16</a:t>
            </a:fld>
            <a:endParaRPr 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A622D7A-F7C9-4698-8BE2-576890BBCB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1125" y="0"/>
            <a:ext cx="94297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5120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5618DD8-A95C-4945-A955-7C01D6BC3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smtClean="0"/>
              <a:t>17</a:t>
            </a:fld>
            <a:endParaRPr 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B66693F-0129-4A00-9D4D-0B025C6D1611}"/>
              </a:ext>
            </a:extLst>
          </p:cNvPr>
          <p:cNvSpPr txBox="1"/>
          <p:nvPr/>
        </p:nvSpPr>
        <p:spPr>
          <a:xfrm>
            <a:off x="4720591" y="2460568"/>
            <a:ext cx="27508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>
                <a:latin typeface="Arial" panose="020B0604020202020204" pitchFamily="34" charset="0"/>
                <a:cs typeface="Arial" panose="020B0604020202020204" pitchFamily="34" charset="0"/>
              </a:rPr>
              <a:t>Thank You!</a:t>
            </a:r>
            <a:endParaRPr lang="zh-CN" alt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44810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5F18AB-1457-44C4-9A78-DD625C6064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702305"/>
          </a:xfrm>
        </p:spPr>
        <p:txBody>
          <a:bodyPr>
            <a:normAutofit/>
          </a:bodyPr>
          <a:lstStyle/>
          <a:p>
            <a:r>
              <a:rPr lang="en-US" altLang="zh-CN" sz="4000" dirty="0">
                <a:latin typeface="Arial" panose="020B0604020202020204" pitchFamily="34" charset="0"/>
              </a:rPr>
              <a:t>I.	Two Occupational Classifications </a:t>
            </a:r>
            <a:endParaRPr lang="zh-CN" altLang="en-US" sz="4000" dirty="0">
              <a:latin typeface="Arial" panose="020B0604020202020204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D1833CA-4800-43FD-AB20-E0E60A66C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988908"/>
            <a:ext cx="10441858" cy="4878492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1.  1990 Mean Wage Ranked, i.e. “12.5% ranked”</a:t>
            </a:r>
          </a:p>
          <a:p>
            <a:pPr>
              <a:lnSpc>
                <a:spcPct val="100000"/>
              </a:lnSpc>
            </a:pP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Low-paid jobs: Lowest 12.5% ranked in terms of average wages in 1990</a:t>
            </a:r>
          </a:p>
          <a:p>
            <a:pPr>
              <a:lnSpc>
                <a:spcPct val="100000"/>
              </a:lnSpc>
            </a:pP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High-paid jobs: Highest 12.5% ranked</a:t>
            </a:r>
          </a:p>
          <a:p>
            <a:pPr>
              <a:lnSpc>
                <a:spcPct val="100000"/>
              </a:lnSpc>
            </a:pP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Middle-paid jobs: All in between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200"/>
              </a:spcAft>
              <a:buClrTx/>
              <a:buSzTx/>
              <a:buNone/>
              <a:tabLst/>
              <a:defRPr/>
            </a:pPr>
            <a:r>
              <a:rPr kumimoji="0" lang="en-US" altLang="zh-CN" sz="2800" i="0" u="none" strike="noStrike" kern="1200" cap="none" spc="0" normalizeH="0" baseline="0" noProof="0" dirty="0">
                <a:ln>
                  <a:noFill/>
                </a:ln>
                <a:solidFill>
                  <a:srgbClr val="191B0E"/>
                </a:solidFill>
                <a:effectLst/>
                <a:uLnTx/>
                <a:uFillTx/>
                <a:latin typeface="Arial" panose="020B0604020202020204" pitchFamily="34" charset="0"/>
                <a:ea typeface="华文楷体" panose="02010600040101010101" pitchFamily="2" charset="-122"/>
                <a:cs typeface="Arial" panose="020B0604020202020204" pitchFamily="34" charset="0"/>
              </a:rPr>
              <a:t>2.   PCS French Definition</a:t>
            </a:r>
          </a:p>
          <a:p>
            <a:pPr marL="0" indent="0">
              <a:lnSpc>
                <a:spcPct val="100000"/>
              </a:lnSpc>
              <a:buNone/>
            </a:pPr>
            <a:endParaRPr lang="en-US" altLang="zh-CN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6B9E7D8-FB01-4AAA-ABE0-931434B0FB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69597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5F18AB-1457-44C4-9A78-DD625C6064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702305"/>
          </a:xfrm>
        </p:spPr>
        <p:txBody>
          <a:bodyPr>
            <a:normAutofit/>
          </a:bodyPr>
          <a:lstStyle/>
          <a:p>
            <a:r>
              <a:rPr lang="en-US" altLang="zh-CN" sz="4000" dirty="0">
                <a:latin typeface="Arial" panose="020B0604020202020204" pitchFamily="34" charset="0"/>
              </a:rPr>
              <a:t>Plots</a:t>
            </a:r>
            <a:endParaRPr lang="zh-CN" altLang="en-US" sz="4000" dirty="0">
              <a:latin typeface="Arial" panose="020B0604020202020204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D1833CA-4800-43FD-AB20-E0E60A66C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988908"/>
            <a:ext cx="9601200" cy="487849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n"/>
            </a:pP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Occupational Employment Shares among Working-Age Adults by MSA population, 1990-2015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Occupational Employment Shares among (only) </a:t>
            </a:r>
            <a:r>
              <a:rPr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US-Born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Workers</a:t>
            </a:r>
            <a:r>
              <a:rPr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by MSA population, 1990-2015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The Change in employment shares between 2015 and 1990 for L, M, H jobs per MSA</a:t>
            </a:r>
          </a:p>
          <a:p>
            <a:pPr>
              <a:lnSpc>
                <a:spcPct val="100000"/>
              </a:lnSpc>
            </a:pP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Changes in employment shares of middle-paid against high-paid jobs for individual cities, 1990-2015 (Percentage Point)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Changes in employment shares of middle-paid against high-paid jobs among </a:t>
            </a:r>
            <a:r>
              <a:rPr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US-Born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Workers for individual cities, 1990-2015 (Percentage Point)</a:t>
            </a:r>
          </a:p>
          <a:p>
            <a:pPr marL="0" indent="0">
              <a:lnSpc>
                <a:spcPct val="100000"/>
              </a:lnSpc>
              <a:buNone/>
            </a:pPr>
            <a:endParaRPr lang="en-US" altLang="zh-CN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6B9E7D8-FB01-4AAA-ABE0-931434B0FB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68832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5F18AB-1457-44C4-9A78-DD625C6064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702305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zh-CN" sz="4000" dirty="0">
                <a:latin typeface="Arial" panose="020B0604020202020204" pitchFamily="34" charset="0"/>
              </a:rPr>
              <a:t>II.  </a:t>
            </a:r>
            <a:r>
              <a:rPr lang="en-US" altLang="zh-CN" sz="3600" dirty="0">
                <a:latin typeface="Arial" panose="020B0604020202020204" pitchFamily="34" charset="0"/>
              </a:rPr>
              <a:t>Occupational Employment Shares among Working-Age Adults by MSA population, 1990-2015</a:t>
            </a:r>
            <a:endParaRPr lang="zh-CN" altLang="en-US" sz="4000" dirty="0">
              <a:latin typeface="Arial" panose="020B0604020202020204" pitchFamily="34" charset="0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5618DD8-A95C-4945-A955-7C01D6BC3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smtClean="0"/>
              <a:t>4</a:t>
            </a:fld>
            <a:endParaRPr lang="en-US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00425E3A-7FCD-4CCF-B2E1-59BBAE489A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1125" y="0"/>
            <a:ext cx="94297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023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5F18AB-1457-44C4-9A78-DD625C6064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702305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zh-CN" sz="4000" dirty="0">
                <a:latin typeface="Arial" panose="020B0604020202020204" pitchFamily="34" charset="0"/>
              </a:rPr>
              <a:t>II.  </a:t>
            </a:r>
            <a:r>
              <a:rPr lang="en-US" altLang="zh-CN" sz="3600" dirty="0">
                <a:latin typeface="Arial" panose="020B0604020202020204" pitchFamily="34" charset="0"/>
              </a:rPr>
              <a:t>Occupational Employment Shares among Working-Age Adults by MSA population, 1990-2015</a:t>
            </a:r>
            <a:endParaRPr lang="zh-CN" altLang="en-US" sz="4000" dirty="0">
              <a:latin typeface="Arial" panose="020B0604020202020204" pitchFamily="34" charset="0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5618DD8-A95C-4945-A955-7C01D6BC3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smtClean="0"/>
              <a:t>5</a:t>
            </a:fld>
            <a:endParaRPr 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F5A6199-FB8B-4552-9E51-9E110A5227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1125" y="0"/>
            <a:ext cx="94297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4586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5F18AB-1457-44C4-9A78-DD625C6064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702305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zh-CN" sz="4000" dirty="0">
                <a:latin typeface="Arial" panose="020B0604020202020204" pitchFamily="34" charset="0"/>
              </a:rPr>
              <a:t>II.  </a:t>
            </a:r>
            <a:r>
              <a:rPr lang="en-US" altLang="zh-CN" sz="3600" dirty="0">
                <a:latin typeface="Arial" panose="020B0604020202020204" pitchFamily="34" charset="0"/>
              </a:rPr>
              <a:t>Occupational Employment Shares among Working-Age Adults by MSA population, 1990-2015</a:t>
            </a:r>
            <a:endParaRPr lang="zh-CN" altLang="en-US" sz="4000" dirty="0">
              <a:latin typeface="Arial" panose="020B0604020202020204" pitchFamily="34" charset="0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5618DD8-A95C-4945-A955-7C01D6BC3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smtClean="0"/>
              <a:t>6</a:t>
            </a:fld>
            <a:endParaRPr 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2DAAC31-4A24-46B1-88D6-56449281F9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1125" y="0"/>
            <a:ext cx="94297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4446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5F18AB-1457-44C4-9A78-DD625C6064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702305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zh-CN" sz="4000" dirty="0">
                <a:latin typeface="Arial" panose="020B0604020202020204" pitchFamily="34" charset="0"/>
              </a:rPr>
              <a:t>II.  </a:t>
            </a:r>
            <a:r>
              <a:rPr lang="en-US" altLang="zh-CN" sz="3600" dirty="0">
                <a:latin typeface="Arial" panose="020B0604020202020204" pitchFamily="34" charset="0"/>
              </a:rPr>
              <a:t>Occupational Employment Shares among Working-Age Adults by MSA population, 1990-2015</a:t>
            </a:r>
            <a:endParaRPr lang="zh-CN" altLang="en-US" sz="4000" dirty="0">
              <a:latin typeface="Arial" panose="020B0604020202020204" pitchFamily="34" charset="0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5618DD8-A95C-4945-A955-7C01D6BC3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smtClean="0"/>
              <a:t>7</a:t>
            </a:fld>
            <a:endParaRPr 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E8CA02B-BC01-4101-8452-B6CDEAD314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1125" y="0"/>
            <a:ext cx="94297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1825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5F18AB-1457-44C4-9A78-DD625C6064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79" y="286603"/>
            <a:ext cx="10273727" cy="702305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zh-CN" sz="4000" dirty="0">
                <a:latin typeface="Arial" panose="020B0604020202020204" pitchFamily="34" charset="0"/>
              </a:rPr>
              <a:t>III.  </a:t>
            </a:r>
            <a:r>
              <a:rPr lang="en-US" altLang="zh-CN" sz="3600" dirty="0">
                <a:latin typeface="Arial" panose="020B0604020202020204" pitchFamily="34" charset="0"/>
              </a:rPr>
              <a:t>Occupational Employment Shares among </a:t>
            </a:r>
            <a:r>
              <a:rPr lang="en-US" altLang="zh-CN" sz="3600" b="1" dirty="0">
                <a:latin typeface="Arial" panose="020B0604020202020204" pitchFamily="34" charset="0"/>
              </a:rPr>
              <a:t>US-Born</a:t>
            </a:r>
            <a:r>
              <a:rPr lang="en-US" altLang="zh-CN" sz="3600" dirty="0">
                <a:latin typeface="Arial" panose="020B0604020202020204" pitchFamily="34" charset="0"/>
              </a:rPr>
              <a:t> Workers by MSA population, 1990-2015</a:t>
            </a:r>
            <a:endParaRPr lang="zh-CN" altLang="en-US" sz="4000" dirty="0">
              <a:latin typeface="Arial" panose="020B0604020202020204" pitchFamily="34" charset="0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5618DD8-A95C-4945-A955-7C01D6BC3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smtClean="0"/>
              <a:t>8</a:t>
            </a:fld>
            <a:endParaRPr 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A03F6B9-FFB7-4B9D-9FB6-C7ED57CED8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1125" y="0"/>
            <a:ext cx="94297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325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5F18AB-1457-44C4-9A78-DD625C6064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79" y="286603"/>
            <a:ext cx="10273727" cy="702305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zh-CN" sz="4000" dirty="0">
                <a:latin typeface="Arial" panose="020B0604020202020204" pitchFamily="34" charset="0"/>
              </a:rPr>
              <a:t>III.  </a:t>
            </a:r>
            <a:r>
              <a:rPr lang="en-US" altLang="zh-CN" sz="3600" dirty="0">
                <a:latin typeface="Arial" panose="020B0604020202020204" pitchFamily="34" charset="0"/>
              </a:rPr>
              <a:t>Occupational Employment Shares among </a:t>
            </a:r>
            <a:r>
              <a:rPr lang="en-US" altLang="zh-CN" sz="3600" b="1" dirty="0">
                <a:latin typeface="Arial" panose="020B0604020202020204" pitchFamily="34" charset="0"/>
              </a:rPr>
              <a:t>US-Born</a:t>
            </a:r>
            <a:r>
              <a:rPr lang="en-US" altLang="zh-CN" sz="3600" dirty="0">
                <a:latin typeface="Arial" panose="020B0604020202020204" pitchFamily="34" charset="0"/>
              </a:rPr>
              <a:t> Workers by MSA population, 1990-2015</a:t>
            </a:r>
            <a:endParaRPr lang="zh-CN" altLang="en-US" sz="4000" dirty="0">
              <a:latin typeface="Arial" panose="020B0604020202020204" pitchFamily="34" charset="0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5618DD8-A95C-4945-A955-7C01D6BC3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smtClean="0"/>
              <a:t>9</a:t>
            </a:fld>
            <a:endParaRPr 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09D003D-952F-4B18-AC3E-1F3C214B18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1125" y="0"/>
            <a:ext cx="94297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614547"/>
      </p:ext>
    </p:extLst>
  </p:cSld>
  <p:clrMapOvr>
    <a:masterClrMapping/>
  </p:clrMapOvr>
</p:sld>
</file>

<file path=ppt/theme/theme1.xml><?xml version="1.0" encoding="utf-8"?>
<a:theme xmlns:a="http://schemas.openxmlformats.org/drawingml/2006/main" name="剪切">
  <a:themeElements>
    <a:clrScheme name="剪切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剪切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剪切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TM10001105[[fn=裁剪]]</Template>
  <TotalTime>2251</TotalTime>
  <Words>999</Words>
  <Application>Microsoft Office PowerPoint</Application>
  <PresentationFormat>宽屏</PresentationFormat>
  <Paragraphs>99</Paragraphs>
  <Slides>17</Slides>
  <Notes>16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2" baseType="lpstr">
      <vt:lpstr>Arial</vt:lpstr>
      <vt:lpstr>Calibri</vt:lpstr>
      <vt:lpstr>Franklin Gothic Book</vt:lpstr>
      <vt:lpstr>Wingdings</vt:lpstr>
      <vt:lpstr>剪切</vt:lpstr>
      <vt:lpstr>Empirical Investigation</vt:lpstr>
      <vt:lpstr>I. Two Occupational Classifications </vt:lpstr>
      <vt:lpstr>Plots</vt:lpstr>
      <vt:lpstr>II.  Occupational Employment Shares among Working-Age Adults by MSA population, 1990-2015</vt:lpstr>
      <vt:lpstr>II.  Occupational Employment Shares among Working-Age Adults by MSA population, 1990-2015</vt:lpstr>
      <vt:lpstr>II.  Occupational Employment Shares among Working-Age Adults by MSA population, 1990-2015</vt:lpstr>
      <vt:lpstr>II.  Occupational Employment Shares among Working-Age Adults by MSA population, 1990-2015</vt:lpstr>
      <vt:lpstr>III.  Occupational Employment Shares among US-Born Workers by MSA population, 1990-2015</vt:lpstr>
      <vt:lpstr>III.  Occupational Employment Shares among US-Born Workers by MSA population, 1990-2015</vt:lpstr>
      <vt:lpstr>III.  Occupational Employment Shares among US-Born Workers by MSA population, 1990-2015</vt:lpstr>
      <vt:lpstr>III.  Occupational Employment Shares among US-Born Workers by MSA population, 1990-2015</vt:lpstr>
      <vt:lpstr>IV.  Reproduce Figure 7 with U.S. data</vt:lpstr>
      <vt:lpstr>IV.  Reproduce Figure 7 with U.S. data</vt:lpstr>
      <vt:lpstr>IV.  Reproduce Figure 7 with U.S. data</vt:lpstr>
      <vt:lpstr>IV.  Reproduce Figure 7 among only US-born workers</vt:lpstr>
      <vt:lpstr>IV.  Reproduce Figure 7 with U.S. data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Empirical Investigation Employment Share</dc:title>
  <dc:creator>Ang Geer</dc:creator>
  <cp:lastModifiedBy>Ang Geer</cp:lastModifiedBy>
  <cp:revision>193</cp:revision>
  <dcterms:created xsi:type="dcterms:W3CDTF">2020-09-15T13:49:44Z</dcterms:created>
  <dcterms:modified xsi:type="dcterms:W3CDTF">2020-10-20T13:12:35Z</dcterms:modified>
</cp:coreProperties>
</file>